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28" r:id="rId2"/>
    <p:sldId id="547" r:id="rId3"/>
    <p:sldId id="558" r:id="rId4"/>
    <p:sldId id="549" r:id="rId5"/>
    <p:sldId id="557" r:id="rId6"/>
    <p:sldId id="550" r:id="rId7"/>
    <p:sldId id="525" r:id="rId8"/>
    <p:sldId id="554" r:id="rId9"/>
    <p:sldId id="546" r:id="rId10"/>
    <p:sldId id="531" r:id="rId11"/>
    <p:sldId id="555" r:id="rId12"/>
    <p:sldId id="556" r:id="rId13"/>
    <p:sldId id="552" r:id="rId14"/>
    <p:sldId id="551" r:id="rId15"/>
    <p:sldId id="349" r:id="rId16"/>
    <p:sldId id="373" r:id="rId17"/>
    <p:sldId id="394" r:id="rId18"/>
    <p:sldId id="548" r:id="rId19"/>
    <p:sldId id="553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61B0"/>
    <a:srgbClr val="2459A9"/>
    <a:srgbClr val="93A394"/>
    <a:srgbClr val="7A97AC"/>
    <a:srgbClr val="8A2550"/>
    <a:srgbClr val="5B67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7BE9A3-D78D-9C47-AD3D-409F72FE19B3}" v="57" dt="2020-09-05T13:55:12.43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E9CB"/>
          </a:solidFill>
        </a:fill>
      </a:tcStyle>
    </a:wholeTbl>
    <a:band2H>
      <a:tcTxStyle/>
      <a:tcStyle>
        <a:tcBdr/>
        <a:fill>
          <a:solidFill>
            <a:srgbClr val="EEF4E7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E6CB"/>
          </a:solidFill>
        </a:fill>
      </a:tcStyle>
    </a:wholeTbl>
    <a:band2H>
      <a:tcTxStyle/>
      <a:tcStyle>
        <a:tcBdr/>
        <a:fill>
          <a:solidFill>
            <a:srgbClr val="FAF3E7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8D0"/>
          </a:solidFill>
        </a:fill>
      </a:tcStyle>
    </a:wholeTbl>
    <a:band2H>
      <a:tcTxStyle/>
      <a:tcStyle>
        <a:tcBdr/>
        <a:fill>
          <a:solidFill>
            <a:srgbClr val="EEED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01"/>
    <p:restoredTop sz="95364"/>
  </p:normalViewPr>
  <p:slideViewPr>
    <p:cSldViewPr snapToGrid="0" snapToObjects="1">
      <p:cViewPr varScale="1">
        <p:scale>
          <a:sx n="116" d="100"/>
          <a:sy n="116" d="100"/>
        </p:scale>
        <p:origin x="17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83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324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21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707A4-48B9-4A01-B207-18E7776F5DF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0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page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Michelle Snyder…">
            <a:extLst>
              <a:ext uri="{FF2B5EF4-FFF2-40B4-BE49-F238E27FC236}">
                <a16:creationId xmlns:a16="http://schemas.microsoft.com/office/drawing/2014/main" id="{21001582-7730-6942-8148-369BC96C5AA7}"/>
              </a:ext>
            </a:extLst>
          </p:cNvPr>
          <p:cNvSpPr txBox="1">
            <a:spLocks noGrp="1"/>
          </p:cNvSpPr>
          <p:nvPr>
            <p:ph type="body" sz="half" idx="4294967295" hasCustomPrompt="1"/>
          </p:nvPr>
        </p:nvSpPr>
        <p:spPr>
          <a:xfrm>
            <a:off x="2023533" y="1728789"/>
            <a:ext cx="8596670" cy="388077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  <a:p>
            <a:pPr>
              <a:lnSpc>
                <a:spcPct val="90000"/>
              </a:lnSpc>
              <a:defRPr sz="2200"/>
            </a:pPr>
            <a:endParaRPr dirty="0"/>
          </a:p>
        </p:txBody>
      </p:sp>
      <p:sp>
        <p:nvSpPr>
          <p:cNvPr id="5" name="Our Team">
            <a:extLst>
              <a:ext uri="{FF2B5EF4-FFF2-40B4-BE49-F238E27FC236}">
                <a16:creationId xmlns:a16="http://schemas.microsoft.com/office/drawing/2014/main" id="{792F7392-3BDE-274C-842E-6C3DE50B90A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123" y="381000"/>
            <a:ext cx="12175754" cy="83854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r">
              <a:defRPr sz="4400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165670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ior page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Our Team">
            <a:extLst>
              <a:ext uri="{FF2B5EF4-FFF2-40B4-BE49-F238E27FC236}">
                <a16:creationId xmlns:a16="http://schemas.microsoft.com/office/drawing/2014/main" id="{792F7392-3BDE-274C-842E-6C3DE50B90A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123" y="381000"/>
            <a:ext cx="12175754" cy="83854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r">
              <a:defRPr sz="4400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51663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333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FADC5A19-2695-BA42-8705-D57511B9A1A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1" y="6400800"/>
            <a:ext cx="949536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aseline="30000">
                <a:solidFill>
                  <a:srgbClr val="7F7F7F"/>
                </a:solidFill>
              </a:rPr>
              <a:t>Copyright 2014 A.G. Lafley, Roger L. Martin, and Jennifer Riel. Copying or posting is an infringement of copyright.  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80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>
            <a:noAutofit/>
          </a:bodyPr>
          <a:lstStyle>
            <a:lvl1pPr marL="0" indent="0" algn="l">
              <a:buNone/>
              <a:defRPr sz="4400" b="1">
                <a:solidFill>
                  <a:srgbClr val="00928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7650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9/2/20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87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450" y="384316"/>
            <a:ext cx="10256030" cy="668440"/>
          </a:xfrm>
          <a:prstGeom prst="rect">
            <a:avLst/>
          </a:prstGeom>
        </p:spPr>
        <p:txBody>
          <a:bodyPr anchor="t" anchorCtr="0"/>
          <a:lstStyle>
            <a:lvl1pPr algn="l"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1200" y="481585"/>
            <a:ext cx="758736" cy="627888"/>
          </a:xfrm>
          <a:prstGeom prst="rect">
            <a:avLst/>
          </a:prstGeom>
        </p:spPr>
        <p:txBody>
          <a:bodyPr/>
          <a:lstStyle/>
          <a:p>
            <a:fld id="{16D3C588-725F-4E95-8F02-B4E7CF9A32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5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621" y="365125"/>
            <a:ext cx="10965180" cy="69405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8621" y="1106689"/>
            <a:ext cx="10273856" cy="40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1" y="6410262"/>
            <a:ext cx="1020526" cy="2290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765" y="6447930"/>
            <a:ext cx="675036" cy="15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1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714500" y="609600"/>
            <a:ext cx="7559503" cy="132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49" r:id="rId3"/>
    <p:sldLayoutId id="2147483654" r:id="rId4"/>
    <p:sldLayoutId id="2147483655" r:id="rId5"/>
    <p:sldLayoutId id="2147483656" r:id="rId6"/>
    <p:sldLayoutId id="2147483671" r:id="rId7"/>
    <p:sldLayoutId id="2147483672" r:id="rId8"/>
  </p:sldLayoutIdLst>
  <p:transition spd="med"/>
  <p:txStyles>
    <p:title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2459A9"/>
          </a:solidFill>
          <a:uFillTx/>
          <a:latin typeface="Myriad Pro" panose="020B0503030403020204" pitchFamily="34" charset="0"/>
          <a:ea typeface="Myriad Pro" panose="020B0503030403020204" pitchFamily="34" charset="0"/>
          <a:cs typeface="Myriad Pro" panose="020B0503030403020204" pitchFamily="34" charset="0"/>
          <a:sym typeface="Big John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2459A9"/>
          </a:solidFill>
          <a:uFillTx/>
          <a:latin typeface="Big John"/>
          <a:ea typeface="Big John"/>
          <a:cs typeface="Big John"/>
          <a:sym typeface="Big John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2459A9"/>
          </a:solidFill>
          <a:uFillTx/>
          <a:latin typeface="Big John"/>
          <a:ea typeface="Big John"/>
          <a:cs typeface="Big John"/>
          <a:sym typeface="Big John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2459A9"/>
          </a:solidFill>
          <a:uFillTx/>
          <a:latin typeface="Big John"/>
          <a:ea typeface="Big John"/>
          <a:cs typeface="Big John"/>
          <a:sym typeface="Big John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2459A9"/>
          </a:solidFill>
          <a:uFillTx/>
          <a:latin typeface="Big John"/>
          <a:ea typeface="Big John"/>
          <a:cs typeface="Big John"/>
          <a:sym typeface="Big John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2459A9"/>
          </a:solidFill>
          <a:uFillTx/>
          <a:latin typeface="Big John"/>
          <a:ea typeface="Big John"/>
          <a:cs typeface="Big John"/>
          <a:sym typeface="Big John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2459A9"/>
          </a:solidFill>
          <a:uFillTx/>
          <a:latin typeface="Big John"/>
          <a:ea typeface="Big John"/>
          <a:cs typeface="Big John"/>
          <a:sym typeface="Big John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2459A9"/>
          </a:solidFill>
          <a:uFillTx/>
          <a:latin typeface="Big John"/>
          <a:ea typeface="Big John"/>
          <a:cs typeface="Big John"/>
          <a:sym typeface="Big John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2459A9"/>
          </a:solidFill>
          <a:uFillTx/>
          <a:latin typeface="Big John"/>
          <a:ea typeface="Big John"/>
          <a:cs typeface="Big John"/>
          <a:sym typeface="Big John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5B6771"/>
        </a:buClr>
        <a:buSzPct val="80000"/>
        <a:buFontTx/>
        <a:buChar char="❖"/>
        <a:tabLst/>
        <a:defRPr sz="2400" b="0" i="0" u="none" strike="noStrike" cap="none" spc="0" baseline="0">
          <a:ln>
            <a:noFill/>
          </a:ln>
          <a:solidFill>
            <a:srgbClr val="404040"/>
          </a:solidFill>
          <a:uFillTx/>
          <a:latin typeface="Myriad Pro"/>
          <a:ea typeface="Myriad Pro"/>
          <a:cs typeface="Myriad Pro"/>
          <a:sym typeface="Myriad Pro"/>
        </a:defRPr>
      </a:lvl1pPr>
      <a:lvl2pPr marL="800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5B6771"/>
        </a:buClr>
        <a:buSzPct val="80000"/>
        <a:buFontTx/>
        <a:buChar char="❖"/>
        <a:tabLst/>
        <a:defRPr sz="2400" b="0" i="0" u="none" strike="noStrike" cap="none" spc="0" baseline="0">
          <a:ln>
            <a:noFill/>
          </a:ln>
          <a:solidFill>
            <a:srgbClr val="404040"/>
          </a:solidFill>
          <a:uFillTx/>
          <a:latin typeface="Myriad Pro"/>
          <a:ea typeface="Myriad Pro"/>
          <a:cs typeface="Myriad Pro"/>
          <a:sym typeface="Myriad Pro"/>
        </a:defRPr>
      </a:lvl2pPr>
      <a:lvl3pPr marL="1219200" marR="0" indent="-3048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5B6771"/>
        </a:buClr>
        <a:buSzPct val="80000"/>
        <a:buFontTx/>
        <a:buChar char="❖"/>
        <a:tabLst/>
        <a:defRPr sz="2400" b="0" i="0" u="none" strike="noStrike" cap="none" spc="0" baseline="0">
          <a:ln>
            <a:noFill/>
          </a:ln>
          <a:solidFill>
            <a:srgbClr val="404040"/>
          </a:solidFill>
          <a:uFillTx/>
          <a:latin typeface="Myriad Pro"/>
          <a:ea typeface="Myriad Pro"/>
          <a:cs typeface="Myriad Pro"/>
          <a:sym typeface="Myriad Pro"/>
        </a:defRPr>
      </a:lvl3pPr>
      <a:lvl4pPr marL="1714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5B6771"/>
        </a:buClr>
        <a:buSzPct val="80000"/>
        <a:buFontTx/>
        <a:buChar char="❖"/>
        <a:tabLst/>
        <a:defRPr sz="2400" b="0" i="0" u="none" strike="noStrike" cap="none" spc="0" baseline="0">
          <a:ln>
            <a:noFill/>
          </a:ln>
          <a:solidFill>
            <a:srgbClr val="404040"/>
          </a:solidFill>
          <a:uFillTx/>
          <a:latin typeface="Myriad Pro"/>
          <a:ea typeface="Myriad Pro"/>
          <a:cs typeface="Myriad Pro"/>
          <a:sym typeface="Myriad Pro"/>
        </a:defRPr>
      </a:lvl4pPr>
      <a:lvl5pPr marL="21717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5B6771"/>
        </a:buClr>
        <a:buSzPct val="80000"/>
        <a:buFontTx/>
        <a:buChar char="❖"/>
        <a:tabLst/>
        <a:defRPr sz="2400" b="0" i="0" u="none" strike="noStrike" cap="none" spc="0" baseline="0">
          <a:ln>
            <a:noFill/>
          </a:ln>
          <a:solidFill>
            <a:srgbClr val="404040"/>
          </a:solidFill>
          <a:uFillTx/>
          <a:latin typeface="Myriad Pro"/>
          <a:ea typeface="Myriad Pro"/>
          <a:cs typeface="Myriad Pro"/>
          <a:sym typeface="Myriad Pro"/>
        </a:defRPr>
      </a:lvl5pPr>
      <a:lvl6pPr marL="2743200" marR="0" indent="-4572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5B6771"/>
        </a:buClr>
        <a:buSzPct val="80000"/>
        <a:buFontTx/>
        <a:buChar char=""/>
        <a:tabLst/>
        <a:defRPr sz="2400" b="0" i="0" u="none" strike="noStrike" cap="none" spc="0" baseline="0">
          <a:ln>
            <a:noFill/>
          </a:ln>
          <a:solidFill>
            <a:srgbClr val="404040"/>
          </a:solidFill>
          <a:uFillTx/>
          <a:latin typeface="Myriad Pro"/>
          <a:ea typeface="Myriad Pro"/>
          <a:cs typeface="Myriad Pro"/>
          <a:sym typeface="Myriad Pro"/>
        </a:defRPr>
      </a:lvl6pPr>
      <a:lvl7pPr marL="3200400" marR="0" indent="-4572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5B6771"/>
        </a:buClr>
        <a:buSzPct val="80000"/>
        <a:buFontTx/>
        <a:buChar char=""/>
        <a:tabLst/>
        <a:defRPr sz="2400" b="0" i="0" u="none" strike="noStrike" cap="none" spc="0" baseline="0">
          <a:ln>
            <a:noFill/>
          </a:ln>
          <a:solidFill>
            <a:srgbClr val="404040"/>
          </a:solidFill>
          <a:uFillTx/>
          <a:latin typeface="Myriad Pro"/>
          <a:ea typeface="Myriad Pro"/>
          <a:cs typeface="Myriad Pro"/>
          <a:sym typeface="Myriad Pro"/>
        </a:defRPr>
      </a:lvl7pPr>
      <a:lvl8pPr marL="3657600" marR="0" indent="-4572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5B6771"/>
        </a:buClr>
        <a:buSzPct val="80000"/>
        <a:buFontTx/>
        <a:buChar char=""/>
        <a:tabLst/>
        <a:defRPr sz="2400" b="0" i="0" u="none" strike="noStrike" cap="none" spc="0" baseline="0">
          <a:ln>
            <a:noFill/>
          </a:ln>
          <a:solidFill>
            <a:srgbClr val="404040"/>
          </a:solidFill>
          <a:uFillTx/>
          <a:latin typeface="Myriad Pro"/>
          <a:ea typeface="Myriad Pro"/>
          <a:cs typeface="Myriad Pro"/>
          <a:sym typeface="Myriad Pro"/>
        </a:defRPr>
      </a:lvl8pPr>
      <a:lvl9pPr marL="4114800" marR="0" indent="-4572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5B6771"/>
        </a:buClr>
        <a:buSzPct val="80000"/>
        <a:buFontTx/>
        <a:buChar char=""/>
        <a:tabLst/>
        <a:defRPr sz="2400" b="0" i="0" u="none" strike="noStrike" cap="none" spc="0" baseline="0">
          <a:ln>
            <a:noFill/>
          </a:ln>
          <a:solidFill>
            <a:srgbClr val="404040"/>
          </a:solidFill>
          <a:uFillTx/>
          <a:latin typeface="Myriad Pro"/>
          <a:ea typeface="Myriad Pro"/>
          <a:cs typeface="Myriad Pro"/>
          <a:sym typeface="Myriad Pro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APABILITIES BRIEF"/>
          <p:cNvSpPr txBox="1"/>
          <p:nvPr/>
        </p:nvSpPr>
        <p:spPr>
          <a:xfrm>
            <a:off x="0" y="3552507"/>
            <a:ext cx="12191999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825500">
              <a:defRPr sz="50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rPr lang="en-US" dirty="0"/>
              <a:t>Purposeful Culture</a:t>
            </a:r>
            <a:endParaRPr dirty="0"/>
          </a:p>
        </p:txBody>
      </p:sp>
      <p:sp>
        <p:nvSpPr>
          <p:cNvPr id="36" name="DELIVERING ACTIONABLE TALENT INTELLIGENCE"/>
          <p:cNvSpPr txBox="1"/>
          <p:nvPr/>
        </p:nvSpPr>
        <p:spPr>
          <a:xfrm>
            <a:off x="2896223" y="4403089"/>
            <a:ext cx="6399554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825500">
              <a:defRPr sz="2400">
                <a:solidFill>
                  <a:srgbClr val="515C66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t>DELIVERING</a:t>
            </a:r>
            <a:r>
              <a:rPr b="1"/>
              <a:t> ACTIONABLE </a:t>
            </a:r>
            <a:r>
              <a:t>TALENT INTELLIGENCE</a:t>
            </a:r>
          </a:p>
        </p:txBody>
      </p:sp>
    </p:spTree>
    <p:extLst>
      <p:ext uri="{BB962C8B-B14F-4D97-AF65-F5344CB8AC3E}">
        <p14:creationId xmlns:p14="http://schemas.microsoft.com/office/powerpoint/2010/main" val="41611414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9296400" y="6430963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z="1400" dirty="0"/>
              <a:t>© Potentious All Rights Reserved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8123" y="381000"/>
            <a:ext cx="12175754" cy="838548"/>
          </a:xfrm>
        </p:spPr>
        <p:txBody>
          <a:bodyPr>
            <a:normAutofit/>
          </a:bodyPr>
          <a:lstStyle/>
          <a:p>
            <a:r>
              <a:rPr lang="en-US" dirty="0"/>
              <a:t>Senior Leadership Adapting to New Cultures</a:t>
            </a:r>
          </a:p>
        </p:txBody>
      </p:sp>
      <p:sp>
        <p:nvSpPr>
          <p:cNvPr id="4" name="TextBox 3"/>
          <p:cNvSpPr txBox="1"/>
          <p:nvPr/>
        </p:nvSpPr>
        <p:spPr bwMode="gray">
          <a:xfrm>
            <a:off x="2191044" y="3254649"/>
            <a:ext cx="7809911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 rtlCol="0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$3.3B (USD) deal in 2016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Jet.com</a:t>
            </a:r>
            <a:r>
              <a:rPr lang="en-US" sz="1600" dirty="0"/>
              <a:t> in office Thursday happy hour stopped by Wal-Mart and moved to local bar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Poor attendance by </a:t>
            </a:r>
            <a:r>
              <a:rPr lang="en-US" sz="1600" dirty="0" err="1"/>
              <a:t>Jet.com</a:t>
            </a:r>
            <a:r>
              <a:rPr lang="en-US" sz="1600" dirty="0"/>
              <a:t> team off premise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Wal-Mart CEO Doug McMillon asks if </a:t>
            </a:r>
            <a:r>
              <a:rPr lang="en-US" sz="1600" dirty="0" err="1"/>
              <a:t>Jet.com</a:t>
            </a:r>
            <a:r>
              <a:rPr lang="en-US" sz="1600" dirty="0"/>
              <a:t> CEO Marc Lore if Wal-Mart “hugging” too tightly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Lore shares concern about poor attendance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Wal-Mart shifts course and allows in office happy hour again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12" y="1920749"/>
            <a:ext cx="3463235" cy="10073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326" y="1602037"/>
            <a:ext cx="1644761" cy="164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4357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4160F-9A64-724D-910F-221C8FDDC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45309"/>
            <a:ext cx="12192000" cy="6684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6 Cultural Risks</a:t>
            </a:r>
          </a:p>
        </p:txBody>
      </p:sp>
    </p:spTree>
    <p:extLst>
      <p:ext uri="{BB962C8B-B14F-4D97-AF65-F5344CB8AC3E}">
        <p14:creationId xmlns:p14="http://schemas.microsoft.com/office/powerpoint/2010/main" val="122331274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EDFB60-49EA-5A44-AC90-3324767184E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023533" y="1728789"/>
            <a:ext cx="8596670" cy="3880773"/>
          </a:xfrm>
        </p:spPr>
        <p:txBody>
          <a:bodyPr/>
          <a:lstStyle/>
          <a:p>
            <a:r>
              <a:rPr lang="en-US" dirty="0"/>
              <a:t>Risk #1 - Inadequate investment in people</a:t>
            </a:r>
          </a:p>
          <a:p>
            <a:r>
              <a:rPr lang="en-US" dirty="0"/>
              <a:t>Risk #2 - Lack of accountability</a:t>
            </a:r>
          </a:p>
          <a:p>
            <a:r>
              <a:rPr lang="en-US" dirty="0"/>
              <a:t>Risk #3 - Lack of diversity, equity and inclusion</a:t>
            </a:r>
          </a:p>
          <a:p>
            <a:r>
              <a:rPr lang="en-US" dirty="0"/>
              <a:t>Risk #4 - Poor behavior at the top</a:t>
            </a:r>
          </a:p>
          <a:p>
            <a:r>
              <a:rPr lang="en-US" dirty="0"/>
              <a:t>Risk #5 - High-pressure environments</a:t>
            </a:r>
          </a:p>
          <a:p>
            <a:r>
              <a:rPr lang="en-US" dirty="0"/>
              <a:t>Risk #6 - Unclear ethical standards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12E057-06B3-7B43-A70A-249938AB93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23" y="381000"/>
            <a:ext cx="12175754" cy="838548"/>
          </a:xfrm>
        </p:spPr>
        <p:txBody>
          <a:bodyPr>
            <a:normAutofit/>
          </a:bodyPr>
          <a:lstStyle/>
          <a:p>
            <a:r>
              <a:rPr lang="en-US" dirty="0"/>
              <a:t>6 Signs of Cultural Risk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C111EA-22DD-4947-B999-10511E692D86}"/>
              </a:ext>
            </a:extLst>
          </p:cNvPr>
          <p:cNvSpPr txBox="1"/>
          <p:nvPr/>
        </p:nvSpPr>
        <p:spPr>
          <a:xfrm>
            <a:off x="8123" y="6356350"/>
            <a:ext cx="884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Sarah Clayton – 6 Signs Your Corporate Culture is a Liability (HBR December 5, 2019)</a:t>
            </a:r>
          </a:p>
        </p:txBody>
      </p:sp>
    </p:spTree>
    <p:extLst>
      <p:ext uri="{BB962C8B-B14F-4D97-AF65-F5344CB8AC3E}">
        <p14:creationId xmlns:p14="http://schemas.microsoft.com/office/powerpoint/2010/main" val="376703545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4160F-9A64-724D-910F-221C8FDDC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45309"/>
            <a:ext cx="12192000" cy="6684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Data-driven approach to monitoring your culture</a:t>
            </a:r>
          </a:p>
        </p:txBody>
      </p:sp>
    </p:spTree>
    <p:extLst>
      <p:ext uri="{BB962C8B-B14F-4D97-AF65-F5344CB8AC3E}">
        <p14:creationId xmlns:p14="http://schemas.microsoft.com/office/powerpoint/2010/main" val="42810171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66016-140D-F848-A597-481AF702F4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23" y="381000"/>
            <a:ext cx="12175754" cy="838548"/>
          </a:xfrm>
        </p:spPr>
        <p:txBody>
          <a:bodyPr>
            <a:normAutofit/>
          </a:bodyPr>
          <a:lstStyle/>
          <a:p>
            <a:r>
              <a:rPr lang="en-US" dirty="0"/>
              <a:t>Measuring Culture - OCAI</a:t>
            </a:r>
          </a:p>
        </p:txBody>
      </p:sp>
      <p:pic>
        <p:nvPicPr>
          <p:cNvPr id="1026" name="Picture 2" descr="OCAI questionnaire results for Wroclaw">
            <a:extLst>
              <a:ext uri="{FF2B5EF4-FFF2-40B4-BE49-F238E27FC236}">
                <a16:creationId xmlns:a16="http://schemas.microsoft.com/office/drawing/2014/main" id="{1B930F6E-7322-4445-8470-BE8EB9FBC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12" y="1714177"/>
            <a:ext cx="4694468" cy="476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1D897-88D8-9D4F-A19D-F1EC97A7D74C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563517" y="1728789"/>
            <a:ext cx="5056685" cy="3880773"/>
          </a:xfrm>
        </p:spPr>
        <p:txBody>
          <a:bodyPr/>
          <a:lstStyle/>
          <a:p>
            <a:r>
              <a:rPr lang="en-US" dirty="0"/>
              <a:t>Gives a broad indication of what your culture is today and what your team wants the culture to be in the future</a:t>
            </a:r>
          </a:p>
        </p:txBody>
      </p:sp>
    </p:spTree>
    <p:extLst>
      <p:ext uri="{BB962C8B-B14F-4D97-AF65-F5344CB8AC3E}">
        <p14:creationId xmlns:p14="http://schemas.microsoft.com/office/powerpoint/2010/main" val="92786209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123" y="381000"/>
            <a:ext cx="12175754" cy="838548"/>
          </a:xfrm>
        </p:spPr>
        <p:txBody>
          <a:bodyPr/>
          <a:lstStyle/>
          <a:p>
            <a:r>
              <a:rPr lang="en-US" dirty="0"/>
              <a:t>ASSESSMENTS COMPRISING THE </a:t>
            </a:r>
            <a:br>
              <a:rPr lang="en-US" dirty="0"/>
            </a:br>
            <a:r>
              <a:rPr lang="en-US" dirty="0"/>
              <a:t>TEAM REPORT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090258" y="2265363"/>
            <a:ext cx="2624138" cy="2926397"/>
            <a:chOff x="1090258" y="2265363"/>
            <a:chExt cx="2624138" cy="2926397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1090258" y="2265363"/>
              <a:ext cx="2624138" cy="92333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rgbClr val="262626"/>
                  </a:solidFill>
                  <a:latin typeface="Trebuchet MS" charset="0"/>
                  <a:ea typeface="Trebuchet MS" charset="0"/>
                  <a:cs typeface="Trebuchet MS" charset="0"/>
                </a:rPr>
                <a:t>HOGAN </a:t>
              </a:r>
              <a:br>
                <a:rPr lang="en-US" sz="2000" b="1" dirty="0">
                  <a:solidFill>
                    <a:srgbClr val="262626"/>
                  </a:solidFill>
                  <a:latin typeface="Trebuchet MS" charset="0"/>
                  <a:ea typeface="Trebuchet MS" charset="0"/>
                  <a:cs typeface="Trebuchet MS" charset="0"/>
                </a:rPr>
              </a:br>
              <a:r>
                <a:rPr lang="en-US" sz="2000" b="1" dirty="0">
                  <a:solidFill>
                    <a:srgbClr val="262626"/>
                  </a:solidFill>
                  <a:latin typeface="Trebuchet MS" charset="0"/>
                  <a:ea typeface="Trebuchet MS" charset="0"/>
                  <a:cs typeface="Trebuchet MS" charset="0"/>
                </a:rPr>
                <a:t>PERSONALITY </a:t>
              </a:r>
              <a:br>
                <a:rPr lang="en-US" sz="2000" b="1" dirty="0">
                  <a:solidFill>
                    <a:srgbClr val="262626"/>
                  </a:solidFill>
                  <a:latin typeface="Trebuchet MS" charset="0"/>
                  <a:ea typeface="Trebuchet MS" charset="0"/>
                  <a:cs typeface="Trebuchet MS" charset="0"/>
                </a:rPr>
              </a:br>
              <a:r>
                <a:rPr lang="en-US" sz="2000" b="1" dirty="0">
                  <a:solidFill>
                    <a:srgbClr val="262626"/>
                  </a:solidFill>
                  <a:latin typeface="Trebuchet MS" charset="0"/>
                  <a:ea typeface="Trebuchet MS" charset="0"/>
                  <a:cs typeface="Trebuchet MS" charset="0"/>
                </a:rPr>
                <a:t>INVENTORY (HPI)</a:t>
              </a: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1090258" y="3328833"/>
              <a:ext cx="2624138" cy="0"/>
            </a:xfrm>
            <a:prstGeom prst="line">
              <a:avLst/>
            </a:prstGeom>
            <a:ln w="57150" cmpd="sng">
              <a:solidFill>
                <a:srgbClr val="FBAB1F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 bwMode="auto">
            <a:xfrm>
              <a:off x="1090258" y="3468973"/>
              <a:ext cx="2624138" cy="1722787"/>
            </a:xfrm>
            <a:prstGeom prst="rect">
              <a:avLst/>
            </a:prstGeom>
            <a:solidFill>
              <a:schemeClr val="bg1">
                <a:lumMod val="95000"/>
                <a:alpha val="78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182880" rIns="0" anchor="t"/>
            <a:lstStyle/>
            <a:p>
              <a:pPr>
                <a:spcAft>
                  <a:spcPts val="300"/>
                </a:spcAft>
                <a:defRPr/>
              </a:pPr>
              <a:r>
                <a:rPr lang="en-US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charset="0"/>
                  <a:ea typeface="Trebuchet MS" charset="0"/>
                  <a:cs typeface="Trebuchet MS" charset="0"/>
                </a:rPr>
                <a:t>The Bright Side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charset="0"/>
                <a:ea typeface="Trebuchet MS" charset="0"/>
                <a:cs typeface="Trebuchet MS" charset="0"/>
              </a:endParaRPr>
            </a:p>
            <a:p>
              <a:pPr>
                <a:defRPr/>
              </a:pPr>
              <a:r>
                <a: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charset="0"/>
                  <a:ea typeface="Trebuchet MS" charset="0"/>
                  <a:cs typeface="Trebuchet MS" charset="0"/>
                </a:rPr>
                <a:t>Assesses normal personality as </a:t>
              </a:r>
              <a:br>
                <a: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charset="0"/>
                  <a:ea typeface="Trebuchet MS" charset="0"/>
                  <a:cs typeface="Trebuchet MS" charset="0"/>
                </a:rPr>
              </a:br>
              <a:r>
                <a: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charset="0"/>
                  <a:ea typeface="Trebuchet MS" charset="0"/>
                  <a:cs typeface="Trebuchet MS" charset="0"/>
                </a:rPr>
                <a:t>it relates to success in a job or career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08305" y="2265363"/>
            <a:ext cx="2624137" cy="2920048"/>
            <a:chOff x="4508305" y="2265363"/>
            <a:chExt cx="2624137" cy="2920048"/>
          </a:xfrm>
        </p:grpSpPr>
        <p:sp>
          <p:nvSpPr>
            <p:cNvPr id="15" name="TextBox 14"/>
            <p:cNvSpPr txBox="1"/>
            <p:nvPr/>
          </p:nvSpPr>
          <p:spPr bwMode="auto">
            <a:xfrm>
              <a:off x="4508305" y="2265363"/>
              <a:ext cx="2624137" cy="92333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rgbClr val="262626"/>
                  </a:solidFill>
                  <a:latin typeface="Trebuchet MS" charset="0"/>
                  <a:ea typeface="Trebuchet MS" charset="0"/>
                  <a:cs typeface="Trebuchet MS" charset="0"/>
                </a:rPr>
                <a:t>HOGAN </a:t>
              </a:r>
              <a:br>
                <a:rPr lang="en-US" sz="2000" b="1" dirty="0">
                  <a:solidFill>
                    <a:srgbClr val="262626"/>
                  </a:solidFill>
                  <a:latin typeface="Trebuchet MS" charset="0"/>
                  <a:ea typeface="Trebuchet MS" charset="0"/>
                  <a:cs typeface="Trebuchet MS" charset="0"/>
                </a:rPr>
              </a:br>
              <a:r>
                <a:rPr lang="en-US" sz="2000" b="1" dirty="0">
                  <a:solidFill>
                    <a:srgbClr val="262626"/>
                  </a:solidFill>
                  <a:latin typeface="Trebuchet MS" charset="0"/>
                  <a:ea typeface="Trebuchet MS" charset="0"/>
                  <a:cs typeface="Trebuchet MS" charset="0"/>
                </a:rPr>
                <a:t>DEVELOPMENT </a:t>
              </a:r>
              <a:br>
                <a:rPr lang="en-US" sz="2000" b="1" dirty="0">
                  <a:solidFill>
                    <a:srgbClr val="262626"/>
                  </a:solidFill>
                  <a:latin typeface="Trebuchet MS" charset="0"/>
                  <a:ea typeface="Trebuchet MS" charset="0"/>
                  <a:cs typeface="Trebuchet MS" charset="0"/>
                </a:rPr>
              </a:br>
              <a:r>
                <a:rPr lang="en-US" sz="2000" b="1" dirty="0">
                  <a:solidFill>
                    <a:srgbClr val="262626"/>
                  </a:solidFill>
                  <a:latin typeface="Trebuchet MS" charset="0"/>
                  <a:ea typeface="Trebuchet MS" charset="0"/>
                  <a:cs typeface="Trebuchet MS" charset="0"/>
                </a:rPr>
                <a:t>SURVEY (HDS)</a:t>
              </a: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4508305" y="3328833"/>
              <a:ext cx="2624137" cy="0"/>
            </a:xfrm>
            <a:prstGeom prst="line">
              <a:avLst/>
            </a:prstGeom>
            <a:ln w="57150" cmpd="sng">
              <a:solidFill>
                <a:srgbClr val="E0001A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 bwMode="auto">
            <a:xfrm>
              <a:off x="4508305" y="3468973"/>
              <a:ext cx="2624137" cy="1716438"/>
            </a:xfrm>
            <a:prstGeom prst="rect">
              <a:avLst/>
            </a:prstGeom>
            <a:solidFill>
              <a:schemeClr val="bg1">
                <a:lumMod val="95000"/>
                <a:alpha val="78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182880" rIns="0" anchor="t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tabLst>
                  <a:tab pos="3086100" algn="l"/>
                </a:tabLst>
                <a:defRPr/>
              </a:pPr>
              <a:r>
                <a:rPr lang="en-US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charset="0"/>
                  <a:ea typeface="Trebuchet MS" charset="0"/>
                  <a:cs typeface="Trebuchet MS" charset="0"/>
                </a:rPr>
                <a:t>The Dark Side</a:t>
              </a:r>
              <a:endParaRPr lang="en-US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charset="0"/>
                <a:ea typeface="Trebuchet MS" charset="0"/>
                <a:cs typeface="Trebuchet MS" charset="0"/>
              </a:endParaRP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3086100" algn="l"/>
                </a:tabLst>
                <a:defRPr/>
              </a:pPr>
              <a:r>
                <a:rPr lang="en-US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charset="0"/>
                  <a:ea typeface="Trebuchet MS" charset="0"/>
                  <a:cs typeface="Trebuchet MS" charset="0"/>
                </a:rPr>
                <a:t>Assesses 11 patterns of behaviors that can lead to career derailment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926351" y="2265363"/>
            <a:ext cx="2749550" cy="2920049"/>
            <a:chOff x="7926351" y="2265363"/>
            <a:chExt cx="2749550" cy="2920049"/>
          </a:xfrm>
        </p:grpSpPr>
        <p:sp>
          <p:nvSpPr>
            <p:cNvPr id="19" name="TextBox 18"/>
            <p:cNvSpPr txBox="1"/>
            <p:nvPr/>
          </p:nvSpPr>
          <p:spPr bwMode="auto">
            <a:xfrm>
              <a:off x="7926351" y="2265363"/>
              <a:ext cx="2749550" cy="92333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rgbClr val="262626"/>
                  </a:solidFill>
                  <a:latin typeface="Trebuchet MS" charset="0"/>
                  <a:ea typeface="Trebuchet MS" charset="0"/>
                  <a:cs typeface="Trebuchet MS" charset="0"/>
                </a:rPr>
                <a:t>MOTIVES, VALUES, PREFERENCES INVENTORY (MVPI)</a:t>
              </a: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7926351" y="3328833"/>
              <a:ext cx="2620962" cy="0"/>
            </a:xfrm>
            <a:prstGeom prst="line">
              <a:avLst/>
            </a:prstGeom>
            <a:ln w="57150" cmpd="sng">
              <a:solidFill>
                <a:srgbClr val="4775A6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 bwMode="auto">
            <a:xfrm>
              <a:off x="7926351" y="3468974"/>
              <a:ext cx="2620962" cy="1716438"/>
            </a:xfrm>
            <a:prstGeom prst="rect">
              <a:avLst/>
            </a:prstGeom>
            <a:solidFill>
              <a:schemeClr val="bg1">
                <a:lumMod val="95000"/>
                <a:alpha val="78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182880" rIns="0" anchor="t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tabLst>
                  <a:tab pos="3086100" algn="l"/>
                </a:tabLst>
                <a:defRPr/>
              </a:pPr>
              <a:r>
                <a:rPr lang="en-US" sz="18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charset="0"/>
                  <a:ea typeface="Trebuchet MS" charset="0"/>
                  <a:cs typeface="Trebuchet MS" charset="0"/>
                </a:rPr>
                <a:t>The Inside</a:t>
              </a:r>
              <a:endParaRPr lang="en-US" sz="18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charset="0"/>
                <a:ea typeface="Trebuchet MS" charset="0"/>
                <a:cs typeface="Trebuchet MS" charset="0"/>
              </a:endParaRP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3086100" algn="l"/>
                </a:tabLst>
                <a:defRPr/>
              </a:pPr>
              <a:r>
                <a:rPr lang="en-US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charset="0"/>
                  <a:ea typeface="Trebuchet MS" charset="0"/>
                  <a:cs typeface="Trebuchet MS" charset="0"/>
                </a:rPr>
                <a:t>Assesses core values related to organization and career fit and to the culture created by the leader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332223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9436100" y="1308100"/>
            <a:ext cx="2854452" cy="1271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Status</a:t>
            </a:r>
          </a:p>
        </p:txBody>
      </p:sp>
      <p:sp>
        <p:nvSpPr>
          <p:cNvPr id="70" name="Rectangle 69"/>
          <p:cNvSpPr/>
          <p:nvPr/>
        </p:nvSpPr>
        <p:spPr>
          <a:xfrm>
            <a:off x="9436100" y="2654972"/>
            <a:ext cx="2854452" cy="1271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Social</a:t>
            </a:r>
          </a:p>
        </p:txBody>
      </p:sp>
      <p:sp>
        <p:nvSpPr>
          <p:cNvPr id="72" name="Rectangle 71"/>
          <p:cNvSpPr/>
          <p:nvPr/>
        </p:nvSpPr>
        <p:spPr>
          <a:xfrm>
            <a:off x="9436100" y="4002516"/>
            <a:ext cx="2854452" cy="868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Financial</a:t>
            </a:r>
          </a:p>
        </p:txBody>
      </p:sp>
      <p:sp>
        <p:nvSpPr>
          <p:cNvPr id="74" name="Rectangle 73"/>
          <p:cNvSpPr/>
          <p:nvPr/>
        </p:nvSpPr>
        <p:spPr>
          <a:xfrm>
            <a:off x="9436100" y="4922564"/>
            <a:ext cx="2854452" cy="822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Decisions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123" y="381000"/>
            <a:ext cx="12175754" cy="838548"/>
          </a:xfrm>
        </p:spPr>
        <p:txBody>
          <a:bodyPr>
            <a:normAutofit/>
          </a:bodyPr>
          <a:lstStyle/>
          <a:p>
            <a:r>
              <a:rPr lang="en-US" dirty="0"/>
              <a:t>TEAM CULTURE</a:t>
            </a:r>
          </a:p>
        </p:txBody>
      </p:sp>
      <p:graphicFrame>
        <p:nvGraphicFramePr>
          <p:cNvPr id="67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869661"/>
              </p:ext>
            </p:extLst>
          </p:nvPr>
        </p:nvGraphicFramePr>
        <p:xfrm>
          <a:off x="665480" y="1269328"/>
          <a:ext cx="8859520" cy="4508500"/>
        </p:xfrm>
        <a:graphic>
          <a:graphicData uri="http://schemas.openxmlformats.org/drawingml/2006/table">
            <a:tbl>
              <a:tblPr/>
              <a:tblGrid>
                <a:gridCol w="221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5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charset="0"/>
                        <a:ea typeface="ＭＳ Ｐゴシック" charset="-128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C4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Recognition</a:t>
                      </a:r>
                    </a:p>
                  </a:txBody>
                  <a:tcPr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Responsive to attention, approval, praise, and recognition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charset="0"/>
                        <a:ea typeface="ＭＳ Ｐゴシック" charset="-128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C4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Power</a:t>
                      </a:r>
                    </a:p>
                  </a:txBody>
                  <a:tcPr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Desires success, accomplishment, status, and competition 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charset="0"/>
                        <a:ea typeface="ＭＳ Ｐゴシック" charset="-128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C4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Hedonism</a:t>
                      </a:r>
                    </a:p>
                  </a:txBody>
                  <a:tcPr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Motivated by fun, pleasure, and good company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charset="0"/>
                        <a:ea typeface="ＭＳ Ｐゴシック" charset="-128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C4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Altruistic</a:t>
                      </a:r>
                    </a:p>
                  </a:txBody>
                  <a:tcPr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9pPr>
                    </a:lstStyle>
                    <a:p>
                      <a:pPr algn="l" eaLnBrk="1" fontAlgn="auto" hangingPunct="1">
                        <a:lnSpc>
                          <a:spcPct val="85000"/>
                        </a:lnSpc>
                        <a:spcBef>
                          <a:spcPct val="60000"/>
                        </a:spcBef>
                        <a:spcAft>
                          <a:spcPts val="0"/>
                        </a:spcAft>
                        <a:buClr>
                          <a:srgbClr val="5F5F5F"/>
                        </a:buClr>
                        <a:tabLst>
                          <a:tab pos="1657350" algn="l"/>
                        </a:tabLst>
                        <a:defRPr/>
                      </a:pPr>
                      <a:r>
                        <a:rPr lang="en-US" sz="16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Concerned for the less fortunate and improving society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charset="0"/>
                        <a:ea typeface="ＭＳ Ｐゴシック" charset="-128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C4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Affiliation</a:t>
                      </a:r>
                    </a:p>
                  </a:txBody>
                  <a:tcPr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9pPr>
                    </a:lstStyle>
                    <a:p>
                      <a:pPr algn="l" eaLnBrk="1" fontAlgn="auto" hangingPunct="1">
                        <a:lnSpc>
                          <a:spcPct val="85000"/>
                        </a:lnSpc>
                        <a:spcBef>
                          <a:spcPct val="60000"/>
                        </a:spcBef>
                        <a:spcAft>
                          <a:spcPts val="0"/>
                        </a:spcAft>
                        <a:buClr>
                          <a:srgbClr val="5F5F5F"/>
                        </a:buClr>
                        <a:tabLst>
                          <a:tab pos="1657350" algn="l"/>
                        </a:tabLst>
                        <a:defRPr/>
                      </a:pPr>
                      <a:r>
                        <a:rPr lang="en-US" sz="16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Enjoys frequent and varied social interaction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charset="0"/>
                        <a:ea typeface="ＭＳ Ｐゴシック" charset="-128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C4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Tradition</a:t>
                      </a:r>
                    </a:p>
                  </a:txBody>
                  <a:tcPr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Dedicated to established procedures and conservative values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charset="0"/>
                        <a:ea typeface="ＭＳ Ｐゴシック" charset="-128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C4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Security</a:t>
                      </a:r>
                    </a:p>
                  </a:txBody>
                  <a:tcPr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Desires certainty, predictability, order, and control in their lives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charset="0"/>
                        <a:ea typeface="ＭＳ Ｐゴシック" charset="-128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C4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Commerce</a:t>
                      </a:r>
                    </a:p>
                  </a:txBody>
                  <a:tcPr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Interested in financial and business-related matters and money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charset="0"/>
                        <a:ea typeface="ＭＳ Ｐゴシック" charset="-128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C4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Aesthetics</a:t>
                      </a:r>
                    </a:p>
                  </a:txBody>
                  <a:tcPr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9pPr>
                    </a:lstStyle>
                    <a:p>
                      <a:pPr algn="l" eaLnBrk="1" fontAlgn="auto" hangingPunct="1">
                        <a:lnSpc>
                          <a:spcPct val="85000"/>
                        </a:lnSpc>
                        <a:spcBef>
                          <a:spcPct val="150000"/>
                        </a:spcBef>
                        <a:spcAft>
                          <a:spcPts val="0"/>
                        </a:spcAft>
                        <a:buClr>
                          <a:srgbClr val="5F5F5F"/>
                        </a:buClr>
                        <a:tabLst>
                          <a:tab pos="1657350" algn="l"/>
                        </a:tabLst>
                        <a:defRPr/>
                      </a:pPr>
                      <a:r>
                        <a:rPr lang="en-US" sz="16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Interested in culture, good taste, and attractive surroundings</a:t>
                      </a:r>
                    </a:p>
                  </a:txBody>
                  <a:tcPr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0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charset="0"/>
                        <a:ea typeface="ＭＳ Ｐゴシック" charset="-128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C4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Science</a:t>
                      </a:r>
                    </a:p>
                  </a:txBody>
                  <a:tcPr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anklin Gothic Book" charset="0"/>
                          <a:ea typeface="ＭＳ Ｐゴシック" charset="-128"/>
                        </a:defRPr>
                      </a:lvl9pPr>
                    </a:lstStyle>
                    <a:p>
                      <a:pPr algn="l" eaLnBrk="1" fontAlgn="auto" hangingPunct="1">
                        <a:lnSpc>
                          <a:spcPct val="85000"/>
                        </a:lnSpc>
                        <a:spcBef>
                          <a:spcPct val="60000"/>
                        </a:spcBef>
                        <a:spcAft>
                          <a:spcPts val="0"/>
                        </a:spcAft>
                        <a:buClr>
                          <a:srgbClr val="5F5F5F"/>
                        </a:buClr>
                        <a:tabLst>
                          <a:tab pos="1657350" algn="l"/>
                        </a:tabLst>
                        <a:defRPr/>
                      </a:pPr>
                      <a:r>
                        <a:rPr lang="en-US" sz="16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Desires knowledge and the pursuit of data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41025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993DA-14F7-054A-8EA1-55F2738B82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23" y="381000"/>
            <a:ext cx="12175754" cy="838548"/>
          </a:xfrm>
        </p:spPr>
        <p:txBody>
          <a:bodyPr>
            <a:normAutofit/>
          </a:bodyPr>
          <a:lstStyle/>
          <a:p>
            <a:r>
              <a:rPr lang="en-US" dirty="0"/>
              <a:t>Customer Team Profile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BD7657-5C53-AD46-94E1-6C82C816B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09" y="1467366"/>
            <a:ext cx="4850924" cy="4877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2121A5-438A-0643-9074-E4B8DB8F6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269" y="1467366"/>
            <a:ext cx="5152225" cy="52472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1E85AE-2C36-FF46-81F4-EA6C8E30FE22}"/>
              </a:ext>
            </a:extLst>
          </p:cNvPr>
          <p:cNvSpPr txBox="1"/>
          <p:nvPr/>
        </p:nvSpPr>
        <p:spPr>
          <a:xfrm>
            <a:off x="1575412" y="974127"/>
            <a:ext cx="174021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Executive Team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D660F4-7CCD-A643-9BEB-42FC3AFD8D2A}"/>
              </a:ext>
            </a:extLst>
          </p:cNvPr>
          <p:cNvSpPr txBox="1"/>
          <p:nvPr/>
        </p:nvSpPr>
        <p:spPr>
          <a:xfrm>
            <a:off x="7831156" y="1098036"/>
            <a:ext cx="268278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HiPo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 Leadership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4E59E9-BCE9-E144-B5F7-0A486734BA85}"/>
              </a:ext>
            </a:extLst>
          </p:cNvPr>
          <p:cNvSpPr/>
          <p:nvPr/>
        </p:nvSpPr>
        <p:spPr>
          <a:xfrm>
            <a:off x="2853369" y="5343181"/>
            <a:ext cx="738130" cy="1101686"/>
          </a:xfrm>
          <a:prstGeom prst="rect">
            <a:avLst/>
          </a:prstGeom>
          <a:noFill/>
          <a:ln w="19050" cap="rnd">
            <a:solidFill>
              <a:srgbClr val="9461B0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F0A432-6AB9-EE44-829F-EAA05C50C7D2}"/>
              </a:ext>
            </a:extLst>
          </p:cNvPr>
          <p:cNvSpPr/>
          <p:nvPr/>
        </p:nvSpPr>
        <p:spPr>
          <a:xfrm>
            <a:off x="9261512" y="1845470"/>
            <a:ext cx="738130" cy="1101686"/>
          </a:xfrm>
          <a:prstGeom prst="rect">
            <a:avLst/>
          </a:prstGeom>
          <a:noFill/>
          <a:ln w="19050" cap="rnd">
            <a:solidFill>
              <a:srgbClr val="9461B0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A73A75-73D0-A342-8B37-826B69C02B39}"/>
              </a:ext>
            </a:extLst>
          </p:cNvPr>
          <p:cNvSpPr/>
          <p:nvPr/>
        </p:nvSpPr>
        <p:spPr>
          <a:xfrm>
            <a:off x="9261512" y="4360844"/>
            <a:ext cx="738130" cy="1101686"/>
          </a:xfrm>
          <a:prstGeom prst="rect">
            <a:avLst/>
          </a:prstGeom>
          <a:noFill/>
          <a:ln w="19050" cap="rnd">
            <a:solidFill>
              <a:srgbClr val="9461B0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106505-ADA9-1A44-B823-E869B3BB0A92}"/>
              </a:ext>
            </a:extLst>
          </p:cNvPr>
          <p:cNvSpPr/>
          <p:nvPr/>
        </p:nvSpPr>
        <p:spPr>
          <a:xfrm>
            <a:off x="8392017" y="5538731"/>
            <a:ext cx="738130" cy="1101686"/>
          </a:xfrm>
          <a:prstGeom prst="rect">
            <a:avLst/>
          </a:prstGeom>
          <a:noFill/>
          <a:ln w="19050" cap="rnd">
            <a:solidFill>
              <a:srgbClr val="9461B0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4863171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993DA-14F7-054A-8EA1-55F2738B82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23" y="381000"/>
            <a:ext cx="12175754" cy="838548"/>
          </a:xfrm>
        </p:spPr>
        <p:txBody>
          <a:bodyPr>
            <a:normAutofit/>
          </a:bodyPr>
          <a:lstStyle/>
          <a:p>
            <a:r>
              <a:rPr lang="en-US" dirty="0"/>
              <a:t>Leadership Development Program Profile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5488C4-445E-3149-AC6A-B8E33C8F0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472" y="1142999"/>
            <a:ext cx="5515328" cy="56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9005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6E222-0868-4446-99E5-DCA974497164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123" y="1761840"/>
            <a:ext cx="7064706" cy="3880773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2459A9"/>
                </a:solidFill>
              </a:rPr>
              <a:t>Be Purposeful </a:t>
            </a:r>
            <a:r>
              <a:rPr lang="en-US" dirty="0"/>
              <a:t>- Know where your culture is as a routine and where you want it to be in the future. Understand the gap. Plan to close gap.</a:t>
            </a:r>
          </a:p>
          <a:p>
            <a:r>
              <a:rPr lang="en-US" b="1" dirty="0">
                <a:solidFill>
                  <a:srgbClr val="2459A9"/>
                </a:solidFill>
              </a:rPr>
              <a:t>Continuously Reinforce </a:t>
            </a:r>
            <a:r>
              <a:rPr lang="en-US" dirty="0"/>
              <a:t>– At every opportunity to engage with your team, reinforce the culture you want whether 1-on-1 or 1-on-many</a:t>
            </a:r>
          </a:p>
          <a:p>
            <a:r>
              <a:rPr lang="en-US" b="1" dirty="0">
                <a:solidFill>
                  <a:srgbClr val="2459A9"/>
                </a:solidFill>
              </a:rPr>
              <a:t>Monitor you and your leadership team </a:t>
            </a:r>
            <a:r>
              <a:rPr lang="en-US" dirty="0"/>
              <a:t>– You and your leadership team are major drivers of corporate culture. If the leadership team is out of alignment it will affect the culture you seek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638C81-FE08-1845-B467-3E4EC81897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23" y="381000"/>
            <a:ext cx="12175754" cy="838548"/>
          </a:xfrm>
        </p:spPr>
        <p:txBody>
          <a:bodyPr>
            <a:normAutofit/>
          </a:bodyPr>
          <a:lstStyle/>
          <a:p>
            <a:r>
              <a:rPr lang="en-US" dirty="0"/>
              <a:t>Recommendations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4AF0E6-B743-2B49-B723-1D218446F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577" y="1162050"/>
            <a:ext cx="4813300" cy="4533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C19B52-93FD-7745-91DF-32A7D8140081}"/>
              </a:ext>
            </a:extLst>
          </p:cNvPr>
          <p:cNvSpPr txBox="1"/>
          <p:nvPr/>
        </p:nvSpPr>
        <p:spPr>
          <a:xfrm>
            <a:off x="8123" y="6499571"/>
            <a:ext cx="771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D.D. Warrick – What Leaders Need to Know About Organizational Culture</a:t>
            </a:r>
          </a:p>
        </p:txBody>
      </p:sp>
    </p:spTree>
    <p:extLst>
      <p:ext uri="{BB962C8B-B14F-4D97-AF65-F5344CB8AC3E}">
        <p14:creationId xmlns:p14="http://schemas.microsoft.com/office/powerpoint/2010/main" val="379089148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56BA1D-D780-594B-BF21-2D41820852A7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023533" y="1728789"/>
            <a:ext cx="8596670" cy="3880773"/>
          </a:xfrm>
        </p:spPr>
        <p:txBody>
          <a:bodyPr/>
          <a:lstStyle/>
          <a:p>
            <a:r>
              <a:rPr lang="en-US" dirty="0"/>
              <a:t>What is culture and why is it so important</a:t>
            </a:r>
          </a:p>
          <a:p>
            <a:r>
              <a:rPr lang="en-US" dirty="0"/>
              <a:t>Leadership’s impact on corporate culture</a:t>
            </a:r>
          </a:p>
          <a:p>
            <a:r>
              <a:rPr lang="en-US" dirty="0"/>
              <a:t>Culture Case Studies</a:t>
            </a:r>
          </a:p>
          <a:p>
            <a:r>
              <a:rPr lang="en-US" dirty="0"/>
              <a:t>6 signs your culture is a liability</a:t>
            </a:r>
          </a:p>
          <a:p>
            <a:r>
              <a:rPr lang="en-US" dirty="0"/>
              <a:t>Data driven approach to monitoring culture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8ABC5CE-FF18-F84A-BB3D-1FF7888047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23" y="381000"/>
            <a:ext cx="12175754" cy="838548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398998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2E08EF-8C0A-DA4C-A5C0-2AD25BFA87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46" y="3009726"/>
            <a:ext cx="12175754" cy="83854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is culture?</a:t>
            </a:r>
          </a:p>
        </p:txBody>
      </p:sp>
    </p:spTree>
    <p:extLst>
      <p:ext uri="{BB962C8B-B14F-4D97-AF65-F5344CB8AC3E}">
        <p14:creationId xmlns:p14="http://schemas.microsoft.com/office/powerpoint/2010/main" val="75410661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4DB5F-3683-9342-9495-6B70177F0CB0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023533" y="1728789"/>
            <a:ext cx="8596670" cy="388077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Cultural studies have shown that the right culture has huge impacts on:</a:t>
            </a:r>
          </a:p>
          <a:p>
            <a:pPr lvl="1"/>
            <a:r>
              <a:rPr lang="en-US" dirty="0"/>
              <a:t>Performance</a:t>
            </a:r>
          </a:p>
          <a:p>
            <a:pPr lvl="1"/>
            <a:r>
              <a:rPr lang="en-US" dirty="0"/>
              <a:t>Morale</a:t>
            </a:r>
          </a:p>
          <a:p>
            <a:pPr lvl="1"/>
            <a:r>
              <a:rPr lang="en-US" dirty="0"/>
              <a:t>Job satisfaction</a:t>
            </a:r>
          </a:p>
          <a:p>
            <a:pPr lvl="1"/>
            <a:r>
              <a:rPr lang="en-US" dirty="0"/>
              <a:t>Employee engagement and loyalty</a:t>
            </a:r>
          </a:p>
          <a:p>
            <a:pPr lvl="1"/>
            <a:r>
              <a:rPr lang="en-US" dirty="0"/>
              <a:t>Employee attitudes and motivations</a:t>
            </a:r>
          </a:p>
          <a:p>
            <a:pPr lvl="1"/>
            <a:r>
              <a:rPr lang="en-US" dirty="0"/>
              <a:t>Turnover</a:t>
            </a:r>
          </a:p>
          <a:p>
            <a:pPr lvl="1"/>
            <a:r>
              <a:rPr lang="en-US" dirty="0"/>
              <a:t>Commitment to organization</a:t>
            </a:r>
          </a:p>
          <a:p>
            <a:pPr lvl="1"/>
            <a:r>
              <a:rPr lang="en-US" dirty="0"/>
              <a:t>Attraction &amp; retention of employees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83AB01-B3C1-6147-9FB9-2D2AC436EE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23" y="381000"/>
            <a:ext cx="12175754" cy="838548"/>
          </a:xfrm>
        </p:spPr>
        <p:txBody>
          <a:bodyPr>
            <a:normAutofit fontScale="90000"/>
          </a:bodyPr>
          <a:lstStyle/>
          <a:p>
            <a:r>
              <a:rPr lang="en-US" dirty="0"/>
              <a:t>The culture you create has impact wide-ranging impact</a:t>
            </a:r>
          </a:p>
        </p:txBody>
      </p:sp>
    </p:spTree>
    <p:extLst>
      <p:ext uri="{BB962C8B-B14F-4D97-AF65-F5344CB8AC3E}">
        <p14:creationId xmlns:p14="http://schemas.microsoft.com/office/powerpoint/2010/main" val="354978579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4160F-9A64-724D-910F-221C8FDDC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45309"/>
            <a:ext cx="12192000" cy="6684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Culture Risk Factors </a:t>
            </a:r>
          </a:p>
        </p:txBody>
      </p:sp>
    </p:spTree>
    <p:extLst>
      <p:ext uri="{BB962C8B-B14F-4D97-AF65-F5344CB8AC3E}">
        <p14:creationId xmlns:p14="http://schemas.microsoft.com/office/powerpoint/2010/main" val="134242810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7ED71-6A3F-4B4A-BAA3-FCD806321B48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83716" y="1219548"/>
            <a:ext cx="4377267" cy="3880773"/>
          </a:xfrm>
        </p:spPr>
        <p:txBody>
          <a:bodyPr/>
          <a:lstStyle/>
          <a:p>
            <a:r>
              <a:rPr lang="en-US" dirty="0"/>
              <a:t>Companies with healthy culture</a:t>
            </a:r>
          </a:p>
          <a:p>
            <a:pPr lvl="1"/>
            <a:r>
              <a:rPr lang="en-US" dirty="0"/>
              <a:t>Sales = </a:t>
            </a:r>
            <a:r>
              <a:rPr lang="en-US" dirty="0">
                <a:solidFill>
                  <a:srgbClr val="9461B0"/>
                </a:solidFill>
              </a:rPr>
              <a:t>682% increase</a:t>
            </a:r>
          </a:p>
          <a:p>
            <a:pPr lvl="1"/>
            <a:r>
              <a:rPr lang="en-US" dirty="0"/>
              <a:t>Stock increases = </a:t>
            </a:r>
            <a:r>
              <a:rPr lang="en-US" dirty="0">
                <a:solidFill>
                  <a:srgbClr val="2459A9"/>
                </a:solidFill>
              </a:rPr>
              <a:t>901% increase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Companies with unhealthy culture</a:t>
            </a:r>
          </a:p>
          <a:p>
            <a:pPr lvl="1"/>
            <a:r>
              <a:rPr lang="en-US" dirty="0"/>
              <a:t>Sales = </a:t>
            </a:r>
            <a:r>
              <a:rPr lang="en-US" dirty="0">
                <a:solidFill>
                  <a:srgbClr val="9461B0"/>
                </a:solidFill>
              </a:rPr>
              <a:t>166% increase</a:t>
            </a:r>
          </a:p>
          <a:p>
            <a:pPr lvl="1"/>
            <a:r>
              <a:rPr lang="en-US" dirty="0"/>
              <a:t>Stock increases = </a:t>
            </a:r>
            <a:r>
              <a:rPr lang="en-US" dirty="0">
                <a:solidFill>
                  <a:srgbClr val="2459A9"/>
                </a:solidFill>
              </a:rPr>
              <a:t>74% increase</a:t>
            </a:r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6E3645-4B71-8643-986D-0A35061158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23" y="381000"/>
            <a:ext cx="12175754" cy="838548"/>
          </a:xfrm>
        </p:spPr>
        <p:txBody>
          <a:bodyPr>
            <a:normAutofit/>
          </a:bodyPr>
          <a:lstStyle/>
          <a:p>
            <a:r>
              <a:rPr lang="en-US" dirty="0"/>
              <a:t>Culture impact on firm performance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6324A2-7632-4146-A148-DBC888186322}"/>
              </a:ext>
            </a:extLst>
          </p:cNvPr>
          <p:cNvSpPr txBox="1"/>
          <p:nvPr/>
        </p:nvSpPr>
        <p:spPr>
          <a:xfrm>
            <a:off x="8123" y="6499571"/>
            <a:ext cx="771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D.D. Warrick – What Leaders Need to Know About Organizational Culture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02B4A5-DF04-5E40-A1D1-D6F196FCE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249" y="1076327"/>
            <a:ext cx="7413628" cy="544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9907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53847A6C-5718-45E4-B6DB-B7E48151FB34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123" y="381000"/>
            <a:ext cx="12175754" cy="838548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2459A9"/>
                </a:solidFill>
                <a:latin typeface="Myriad Pro" panose="020B0503030403020204" pitchFamily="34" charset="0"/>
              </a:rPr>
              <a:t>Leadership and the Culture Box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23" y="6356350"/>
            <a:ext cx="425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Gary </a:t>
            </a:r>
            <a:r>
              <a:rPr lang="en-US" dirty="0" err="1"/>
              <a:t>Yukl</a:t>
            </a:r>
            <a:r>
              <a:rPr lang="en-US" dirty="0"/>
              <a:t> – Leadership in Organizations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817718" y="1618161"/>
            <a:ext cx="8532666" cy="4214749"/>
            <a:chOff x="293718" y="1618160"/>
            <a:chExt cx="8532666" cy="4214749"/>
          </a:xfrm>
        </p:grpSpPr>
        <p:grpSp>
          <p:nvGrpSpPr>
            <p:cNvPr id="36" name="Group 35"/>
            <p:cNvGrpSpPr/>
            <p:nvPr/>
          </p:nvGrpSpPr>
          <p:grpSpPr>
            <a:xfrm>
              <a:off x="293718" y="2449585"/>
              <a:ext cx="8532666" cy="3081325"/>
              <a:chOff x="166718" y="2449585"/>
              <a:chExt cx="8532666" cy="3081325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66718" y="2449585"/>
                <a:ext cx="1248578" cy="806510"/>
              </a:xfrm>
              <a:prstGeom prst="rect">
                <a:avLst/>
              </a:prstGeom>
              <a:solidFill>
                <a:srgbClr val="9452C6"/>
              </a:solidFill>
              <a:ln>
                <a:solidFill>
                  <a:srgbClr val="9452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Leadership Traits and Skills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987740" y="2449585"/>
                <a:ext cx="1248578" cy="806510"/>
              </a:xfrm>
              <a:prstGeom prst="rect">
                <a:avLst/>
              </a:prstGeom>
              <a:solidFill>
                <a:srgbClr val="9452C6"/>
              </a:solidFill>
              <a:ln>
                <a:solidFill>
                  <a:srgbClr val="9452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Leader </a:t>
                </a:r>
              </a:p>
              <a:p>
                <a:pPr algn="ctr"/>
                <a:r>
                  <a:rPr lang="en-US" sz="1400" dirty="0"/>
                  <a:t>Behaviors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808762" y="2449585"/>
                <a:ext cx="1248578" cy="806510"/>
              </a:xfrm>
              <a:prstGeom prst="rect">
                <a:avLst/>
              </a:prstGeom>
              <a:solidFill>
                <a:srgbClr val="9452C6"/>
              </a:solidFill>
              <a:ln>
                <a:solidFill>
                  <a:srgbClr val="9452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Influence</a:t>
                </a:r>
              </a:p>
              <a:p>
                <a:pPr algn="ctr"/>
                <a:r>
                  <a:rPr lang="en-US" sz="1400" dirty="0"/>
                  <a:t>Processes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629784" y="2449585"/>
                <a:ext cx="1248578" cy="806510"/>
              </a:xfrm>
              <a:prstGeom prst="rect">
                <a:avLst/>
              </a:prstGeom>
              <a:solidFill>
                <a:srgbClr val="9452C6"/>
              </a:solidFill>
              <a:ln>
                <a:solidFill>
                  <a:srgbClr val="9452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Follower Attitudes and Behaviors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450806" y="2449585"/>
                <a:ext cx="1248578" cy="806510"/>
              </a:xfrm>
              <a:prstGeom prst="rect">
                <a:avLst/>
              </a:prstGeom>
              <a:solidFill>
                <a:srgbClr val="9452C6"/>
              </a:solidFill>
              <a:ln>
                <a:solidFill>
                  <a:srgbClr val="9452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Performance Outcomes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810160" y="4724400"/>
                <a:ext cx="1248578" cy="806510"/>
              </a:xfrm>
              <a:prstGeom prst="rect">
                <a:avLst/>
              </a:prstGeom>
              <a:solidFill>
                <a:srgbClr val="9452C6"/>
              </a:solidFill>
              <a:ln>
                <a:solidFill>
                  <a:srgbClr val="9452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Situational</a:t>
                </a:r>
              </a:p>
              <a:p>
                <a:pPr algn="ctr"/>
                <a:r>
                  <a:rPr lang="en-US" sz="1400" dirty="0"/>
                  <a:t>Factors</a:t>
                </a:r>
              </a:p>
            </p:txBody>
          </p:sp>
          <p:cxnSp>
            <p:nvCxnSpPr>
              <p:cNvPr id="15" name="Straight Arrow Connector 14"/>
              <p:cNvCxnSpPr>
                <a:stCxn id="6" idx="3"/>
                <a:endCxn id="7" idx="1"/>
              </p:cNvCxnSpPr>
              <p:nvPr/>
            </p:nvCxnSpPr>
            <p:spPr>
              <a:xfrm>
                <a:off x="1415296" y="2852840"/>
                <a:ext cx="572444" cy="0"/>
              </a:xfrm>
              <a:prstGeom prst="straightConnector1">
                <a:avLst/>
              </a:prstGeom>
              <a:ln w="38100">
                <a:solidFill>
                  <a:srgbClr val="3333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10" idx="3"/>
                <a:endCxn id="12" idx="1"/>
              </p:cNvCxnSpPr>
              <p:nvPr/>
            </p:nvCxnSpPr>
            <p:spPr>
              <a:xfrm>
                <a:off x="6878362" y="2852840"/>
                <a:ext cx="572444" cy="0"/>
              </a:xfrm>
              <a:prstGeom prst="straightConnector1">
                <a:avLst/>
              </a:prstGeom>
              <a:ln w="38100">
                <a:solidFill>
                  <a:srgbClr val="3333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3246539" y="2659310"/>
                <a:ext cx="595619" cy="0"/>
              </a:xfrm>
              <a:prstGeom prst="straightConnector1">
                <a:avLst/>
              </a:prstGeom>
              <a:ln w="38100">
                <a:solidFill>
                  <a:srgbClr val="3333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H="1">
                <a:off x="3204594" y="2994870"/>
                <a:ext cx="604009" cy="0"/>
              </a:xfrm>
              <a:prstGeom prst="straightConnector1">
                <a:avLst/>
              </a:prstGeom>
              <a:ln w="38100">
                <a:solidFill>
                  <a:srgbClr val="3333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5068348" y="2727820"/>
                <a:ext cx="595619" cy="0"/>
              </a:xfrm>
              <a:prstGeom prst="straightConnector1">
                <a:avLst/>
              </a:prstGeom>
              <a:ln w="38100">
                <a:solidFill>
                  <a:srgbClr val="3333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H="1">
                <a:off x="5026403" y="3063380"/>
                <a:ext cx="604009" cy="0"/>
              </a:xfrm>
              <a:prstGeom prst="straightConnector1">
                <a:avLst/>
              </a:prstGeom>
              <a:ln w="38100">
                <a:solidFill>
                  <a:srgbClr val="3333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13" idx="0"/>
                <a:endCxn id="8" idx="2"/>
              </p:cNvCxnSpPr>
              <p:nvPr/>
            </p:nvCxnSpPr>
            <p:spPr>
              <a:xfrm flipH="1" flipV="1">
                <a:off x="4433051" y="3256095"/>
                <a:ext cx="1398" cy="1468305"/>
              </a:xfrm>
              <a:prstGeom prst="straightConnector1">
                <a:avLst/>
              </a:prstGeom>
              <a:ln w="38100">
                <a:solidFill>
                  <a:srgbClr val="3333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lbow Connector 28"/>
              <p:cNvCxnSpPr>
                <a:stCxn id="13" idx="1"/>
                <a:endCxn id="7" idx="2"/>
              </p:cNvCxnSpPr>
              <p:nvPr/>
            </p:nvCxnSpPr>
            <p:spPr>
              <a:xfrm rot="10800000">
                <a:off x="2612030" y="3256095"/>
                <a:ext cx="1198131" cy="1871560"/>
              </a:xfrm>
              <a:prstGeom prst="bentConnector2">
                <a:avLst/>
              </a:prstGeom>
              <a:ln w="38100">
                <a:solidFill>
                  <a:srgbClr val="3333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Elbow Connector 31"/>
              <p:cNvCxnSpPr>
                <a:stCxn id="13" idx="3"/>
                <a:endCxn id="10" idx="2"/>
              </p:cNvCxnSpPr>
              <p:nvPr/>
            </p:nvCxnSpPr>
            <p:spPr>
              <a:xfrm flipV="1">
                <a:off x="5058738" y="3256095"/>
                <a:ext cx="1195335" cy="1871560"/>
              </a:xfrm>
              <a:prstGeom prst="bentConnector2">
                <a:avLst/>
              </a:prstGeom>
              <a:ln w="38100">
                <a:solidFill>
                  <a:srgbClr val="3333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Rectangle 2"/>
            <p:cNvSpPr/>
            <p:nvPr/>
          </p:nvSpPr>
          <p:spPr>
            <a:xfrm>
              <a:off x="1848051" y="2146434"/>
              <a:ext cx="5390147" cy="3686475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92465" y="1618160"/>
              <a:ext cx="20569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4"/>
                  </a:solidFill>
                </a:rPr>
                <a:t>Culture Box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237612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4160F-9A64-724D-910F-221C8FDDC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45309"/>
            <a:ext cx="12192000" cy="6684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Culture Case Studies</a:t>
            </a:r>
          </a:p>
        </p:txBody>
      </p:sp>
    </p:spTree>
    <p:extLst>
      <p:ext uri="{BB962C8B-B14F-4D97-AF65-F5344CB8AC3E}">
        <p14:creationId xmlns:p14="http://schemas.microsoft.com/office/powerpoint/2010/main" val="357805853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8123" y="381000"/>
            <a:ext cx="12175754" cy="838548"/>
          </a:xfrm>
        </p:spPr>
        <p:txBody>
          <a:bodyPr>
            <a:normAutofit/>
          </a:bodyPr>
          <a:lstStyle/>
          <a:p>
            <a:r>
              <a:rPr lang="en-US" dirty="0"/>
              <a:t>Poor Leadership Drives Poor Culture</a:t>
            </a:r>
          </a:p>
        </p:txBody>
      </p:sp>
      <p:sp>
        <p:nvSpPr>
          <p:cNvPr id="4" name="TextBox 3"/>
          <p:cNvSpPr txBox="1"/>
          <p:nvPr/>
        </p:nvSpPr>
        <p:spPr bwMode="gray">
          <a:xfrm>
            <a:off x="2191044" y="3060560"/>
            <a:ext cx="7809911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 rtlCol="0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$555M (USD) deal in 2014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Merger looked to take advantage of emerging market for internet-connected smart devices in home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Nest culture like Apple culture – hierarchical leadership structure, meeting culture, and culture of micromanagement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Nest CEO Tony Fadell admits that about 50% of Dropcam employees have left. States “A lot of the employees were not as good as we hoped…unfortunately it wasn’t a very experienced team.”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Dropcam CEO Greg Duffy left a few short months later. In hindsight, regretted deal.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Nest revenue has not kept pace with investment by Alphabet.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Tony Fadell moved into a new role at Alphabet in June 2016.</a:t>
            </a:r>
          </a:p>
        </p:txBody>
      </p:sp>
      <p:pic>
        <p:nvPicPr>
          <p:cNvPr id="1026" name="Picture 2" descr="Image result for nest la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045" y="1241140"/>
            <a:ext cx="1481752" cy="148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ropc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398" y="1334527"/>
            <a:ext cx="2312461" cy="129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46044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0000FF"/>
      </a:hlink>
      <a:folHlink>
        <a:srgbClr val="FF00FF"/>
      </a:folHlink>
    </a:clrScheme>
    <a:fontScheme name="Face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0000FF"/>
      </a:hlink>
      <a:folHlink>
        <a:srgbClr val="FF00FF"/>
      </a:folHlink>
    </a:clrScheme>
    <a:fontScheme name="Face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64329</TotalTime>
  <Words>773</Words>
  <Application>Microsoft Macintosh PowerPoint</Application>
  <PresentationFormat>Widescreen</PresentationFormat>
  <Paragraphs>116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Big John</vt:lpstr>
      <vt:lpstr>Calibri</vt:lpstr>
      <vt:lpstr>Franklin Gothic Book</vt:lpstr>
      <vt:lpstr>Helvetica</vt:lpstr>
      <vt:lpstr>Myriad Pro</vt:lpstr>
      <vt:lpstr>Trebuchet MS</vt:lpstr>
      <vt:lpstr>Facet</vt:lpstr>
      <vt:lpstr>PowerPoint Presentation</vt:lpstr>
      <vt:lpstr>Agenda</vt:lpstr>
      <vt:lpstr>What is culture?</vt:lpstr>
      <vt:lpstr>The culture you create has impact wide-ranging impact</vt:lpstr>
      <vt:lpstr>Culture Risk Factors </vt:lpstr>
      <vt:lpstr>Culture impact on firm performance</vt:lpstr>
      <vt:lpstr>Leadership and the Culture Box</vt:lpstr>
      <vt:lpstr>Culture Case Studies</vt:lpstr>
      <vt:lpstr>Poor Leadership Drives Poor Culture</vt:lpstr>
      <vt:lpstr>Senior Leadership Adapting to New Cultures</vt:lpstr>
      <vt:lpstr>6 Cultural Risks</vt:lpstr>
      <vt:lpstr>6 Signs of Cultural Risk</vt:lpstr>
      <vt:lpstr>Data-driven approach to monitoring your culture</vt:lpstr>
      <vt:lpstr>Measuring Culture - OCAI</vt:lpstr>
      <vt:lpstr>ASSESSMENTS COMPRISING THE  TEAM REPORT</vt:lpstr>
      <vt:lpstr>TEAM CULTURE</vt:lpstr>
      <vt:lpstr>Customer Team Profile</vt:lpstr>
      <vt:lpstr>Leadership Development Program Profile</vt:lpstr>
      <vt:lpstr>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J. Keith Dunbar</cp:lastModifiedBy>
  <cp:revision>11</cp:revision>
  <cp:lastPrinted>2020-02-24T17:15:52Z</cp:lastPrinted>
  <dcterms:modified xsi:type="dcterms:W3CDTF">2020-09-05T13:55:16Z</dcterms:modified>
</cp:coreProperties>
</file>